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4" r:id="rId2"/>
    <p:sldId id="256" r:id="rId3"/>
    <p:sldId id="258" r:id="rId4"/>
    <p:sldId id="302" r:id="rId5"/>
    <p:sldId id="261" r:id="rId6"/>
    <p:sldId id="285" r:id="rId7"/>
    <p:sldId id="284" r:id="rId8"/>
    <p:sldId id="304" r:id="rId9"/>
    <p:sldId id="303" r:id="rId10"/>
    <p:sldId id="310" r:id="rId11"/>
    <p:sldId id="298" r:id="rId12"/>
    <p:sldId id="291" r:id="rId13"/>
    <p:sldId id="311" r:id="rId14"/>
    <p:sldId id="312" r:id="rId15"/>
    <p:sldId id="299" r:id="rId16"/>
    <p:sldId id="295" r:id="rId17"/>
    <p:sldId id="307" r:id="rId18"/>
    <p:sldId id="308" r:id="rId19"/>
    <p:sldId id="309" r:id="rId20"/>
    <p:sldId id="305" r:id="rId21"/>
    <p:sldId id="300" r:id="rId22"/>
    <p:sldId id="288" r:id="rId23"/>
    <p:sldId id="289" r:id="rId24"/>
    <p:sldId id="275" r:id="rId25"/>
    <p:sldId id="313" r:id="rId26"/>
  </p:sldIdLst>
  <p:sldSz cx="10402888" cy="7315200"/>
  <p:notesSz cx="6858000" cy="9144000"/>
  <p:defaultTextStyle>
    <a:defPPr>
      <a:defRPr lang="en-US"/>
    </a:defPPr>
    <a:lvl1pPr marL="0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04">
          <p15:clr>
            <a:srgbClr val="A4A3A4"/>
          </p15:clr>
        </p15:guide>
        <p15:guide id="2" pos="32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0000"/>
    <a:srgbClr val="EEE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65" d="100"/>
          <a:sy n="65" d="100"/>
        </p:scale>
        <p:origin x="-726" y="-108"/>
      </p:cViewPr>
      <p:guideLst>
        <p:guide orient="horz" pos="2304"/>
        <p:guide pos="32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622F9-F9E3-4BD3-AD35-EEF3780EBB54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2633F-64F5-4CF1-ADE5-59BCF844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5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5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নাযিরা তিলাওয়াত</a:t>
            </a:r>
            <a:r>
              <a:rPr lang="bn-BD" baseline="0" dirty="0" smtClean="0"/>
              <a:t> এর সংজ্ঞা-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633F-64F5-4CF1-ADE5-59BCF844D8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19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পবিত্র কুরআন পাঠ</a:t>
            </a:r>
            <a:r>
              <a:rPr lang="bn-BD" baseline="0" dirty="0" smtClean="0"/>
              <a:t> করাকে কুরআন তিলাওয়াত বলা হয়।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633F-64F5-4CF1-ADE5-59BCF844D8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1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তিলাওয়াতের গুরুত্ব</a:t>
            </a:r>
            <a:r>
              <a:rPr lang="bn-BD" sz="1200" b="0" spc="50" baseline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মাঝে তুলে ধরতে পারেন।</a:t>
            </a:r>
            <a:endParaRPr lang="bn-BD" sz="1200" b="0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633F-64F5-4CF1-ADE5-59BCF844D8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82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কুরআনকে কেন কুরআন বলা হয়?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633F-64F5-4CF1-ADE5-59BCF844D8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38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কুরআনকে কেন কুরআন বলা হয়?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633F-64F5-4CF1-ADE5-59BCF844D8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51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এটি</a:t>
            </a:r>
            <a:r>
              <a:rPr lang="bn-BD" baseline="0" dirty="0" smtClean="0"/>
              <a:t> আমাদের পবিত্র ধর্মগ্রন্থ। এতে মানুষের কল্যাণের দিকনির্দেশনা রয়েছে। আল্লাহ তায়ালার আদেশ-নিষেধ জানা যায় ইত্যাদি।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633F-64F5-4CF1-ADE5-59BCF844D8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72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তিলাওয়াতের ফজিলত</a:t>
            </a:r>
            <a:r>
              <a:rPr lang="bn-BD" sz="1200" b="0" baseline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বুঝিয়ে বলতে পারেন।</a:t>
            </a:r>
            <a:endParaRPr lang="bn-BD" sz="1200" b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633F-64F5-4CF1-ADE5-59BCF844D8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57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তিলাওয়াতের ফজিলত</a:t>
            </a:r>
            <a:r>
              <a:rPr lang="bn-BD" sz="1200" b="0" baseline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বুঝিয়ে বলতে পারেন।</a:t>
            </a:r>
            <a:endParaRPr lang="bn-BD" sz="1200" b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633F-64F5-4CF1-ADE5-59BCF844D8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86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তিলাওয়াতের ফজিলত</a:t>
            </a:r>
            <a:r>
              <a:rPr lang="bn-BD" sz="1200" b="0" baseline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বুঝিয়ে বলতে পারেন।</a:t>
            </a:r>
            <a:endParaRPr lang="bn-BD" sz="1200" b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633F-64F5-4CF1-ADE5-59BCF844D8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65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তিলাওয়াতের ফজিলত</a:t>
            </a:r>
            <a:r>
              <a:rPr lang="bn-BD" sz="1200" b="0" baseline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বুঝিয়ে বলতে পারেন।</a:t>
            </a:r>
            <a:endParaRPr lang="bn-BD" sz="1200" b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633F-64F5-4CF1-ADE5-59BCF844D8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80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সংশ্লিষ্ট ছবি (কুরআন তিলাওয়াত) দ্বারা শিক্ষার্থীদের স্বাগতম জানানো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633F-64F5-4CF1-ADE5-59BCF844D8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7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তিলাওয়াতের ফজিলত</a:t>
            </a:r>
            <a:r>
              <a:rPr lang="bn-BD" sz="1200" b="0" baseline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বুঝিয়ে বলতে পারেন।</a:t>
            </a:r>
            <a:endParaRPr lang="bn-BD" sz="1200" b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633F-64F5-4CF1-ADE5-59BCF844D8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70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কুরআন তিলাওয়াত সর্বোত্তম</a:t>
            </a:r>
            <a:r>
              <a:rPr lang="bn-BD" baseline="0" dirty="0" smtClean="0"/>
              <a:t> নফল ইবাদত। এতে আল্লাহ পাক খুশি হন। মনে প্রশান্তি আসে। প্রতিটি হরফের বিনিময়ে দশটি করে নেকি পাওয়া যায়। অর্থ বুঝে পড়লে আল্লাহ ও আখিরাত প্রতি দৃঢ় বিশ্বান জন্মে ফলে ব্যক্তি আত্মিকভাবে পরিশুদ্ধ হয় ইত্যাদি।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633F-64F5-4CF1-ADE5-59BCF844D8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53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bn-BD" baseline="0" dirty="0" smtClean="0"/>
              <a:t>পাঠ করা, পড়া, আবৃত্তি করা। </a:t>
            </a:r>
            <a:r>
              <a:rPr lang="en-US" baseline="0" dirty="0" smtClean="0"/>
              <a:t>2. </a:t>
            </a:r>
            <a:r>
              <a:rPr lang="bn-BD" baseline="0" dirty="0" smtClean="0"/>
              <a:t>পঠিত। </a:t>
            </a:r>
            <a:r>
              <a:rPr lang="en-US" baseline="0" dirty="0" smtClean="0"/>
              <a:t>3. </a:t>
            </a:r>
            <a:r>
              <a:rPr lang="bn-BD" baseline="0" dirty="0" smtClean="0"/>
              <a:t>এটি আমাদের পবিত্র ধর্মগ্রন্থ ও আল্লাহর আদেশ-নিষেধ জানা যায়। </a:t>
            </a:r>
            <a:r>
              <a:rPr lang="en-US" baseline="0" dirty="0" smtClean="0"/>
              <a:t>4. </a:t>
            </a:r>
            <a:r>
              <a:rPr lang="bn-BD" baseline="0" dirty="0" smtClean="0"/>
              <a:t>সর্বোত্তম নফল ইবাদত ও প্রতি হরফের বিনিময়ে দশটি নেকি পাওয়া যায়। </a:t>
            </a:r>
            <a:r>
              <a:rPr lang="en-US" baseline="0" dirty="0" smtClean="0"/>
              <a:t>5. </a:t>
            </a:r>
            <a:r>
              <a:rPr lang="bn-BD" baseline="0" dirty="0" smtClean="0"/>
              <a:t>আল কুরআন দেখে দেখে পড়াকে নাযিরা তিলাওয়াত বলে।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633F-64F5-4CF1-ADE5-59BCF844D8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75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সর্বোত্তম</a:t>
            </a:r>
            <a:r>
              <a:rPr lang="bn-BD" baseline="0" dirty="0" smtClean="0"/>
              <a:t> নফল ইবাদত,  অধিক নেকি পাওয়া যায়। এর হুকুম আহকাম ব্যক্তির জীবনে শান্তি ও আল্লাহর সন্তুষ্টির পথে পরিচালিত হয় ফলে আখিরাতে মুক্তির ক্ষেত্রেও বিরাট ভূমিকা রাখে।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633F-64F5-4CF1-ADE5-59BCF844D8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01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জানিয়ে শিক্ষক মহোদয় পাঠ শেষ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633F-64F5-4CF1-ADE5-59BCF844D8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37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মহোদয়- নিজ বিদ্যালয়ের ক্ষেত্রে এই স্লাইডটি চাইলে 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করেও রাখতে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633F-64F5-4CF1-ADE5-59BCF844D8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42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পাঠ</a:t>
            </a:r>
            <a:r>
              <a:rPr lang="bn-BD" baseline="0" dirty="0" smtClean="0"/>
              <a:t> ঘোষনায় সহায়ক হিসেবে এই স্লাইড। ছবিতে কী দেখতে পাচ্ছো? তারা কী করছে?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633F-64F5-4CF1-ADE5-59BCF844D8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40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 ছবিটিও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দেখিয়ে পাঠ ঘোষণা করতে পারেন। এক্ষেত্রে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ঘোষণা করে শিক্ষক মহোদয় তা বোর্ডে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লিখে দিবেন।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633F-64F5-4CF1-ADE5-59BCF844D8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63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চাইলে- শিখনফল শিক্ষার্থীদের দেখাতেও পারেন আবার নাও দেখাতে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633F-64F5-4CF1-ADE5-59BCF844D8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7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প্রথমে</a:t>
            </a:r>
            <a:r>
              <a:rPr lang="bn-BD" baseline="0" dirty="0" smtClean="0"/>
              <a:t> তিলাওয়াত শব্দের অর্থ বলে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633F-64F5-4CF1-ADE5-59BCF844D8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8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কুরআন শব্দের</a:t>
            </a:r>
            <a:r>
              <a:rPr lang="bn-BD" baseline="0" dirty="0" smtClean="0"/>
              <a:t> অর্থ-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633F-64F5-4CF1-ADE5-59BCF844D8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40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তিলাওয়াতের সংজ্ঞা-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633F-64F5-4CF1-ADE5-59BCF844D8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9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17" y="2272454"/>
            <a:ext cx="8842455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433" y="4145280"/>
            <a:ext cx="7282022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094" y="292948"/>
            <a:ext cx="234065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144" y="292948"/>
            <a:ext cx="6848568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6" y="4700694"/>
            <a:ext cx="884245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756" y="3100495"/>
            <a:ext cx="8842455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4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4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135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637454"/>
            <a:ext cx="4596415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145" y="2319867"/>
            <a:ext cx="4596415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523" y="1637454"/>
            <a:ext cx="4598221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523" y="2319867"/>
            <a:ext cx="4598221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02888" cy="73152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0402888" cy="7315200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14400"/>
            <a:ext cx="10402888" cy="0"/>
          </a:xfrm>
          <a:prstGeom prst="line">
            <a:avLst/>
          </a:prstGeom>
          <a:ln w="57150"/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5" y="291253"/>
            <a:ext cx="3422478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240" y="291254"/>
            <a:ext cx="5815503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145" y="1530774"/>
            <a:ext cx="3422478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039" y="5120640"/>
            <a:ext cx="6241733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9039" y="653627"/>
            <a:ext cx="6241733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212" indent="0">
              <a:buNone/>
              <a:defRPr sz="3100"/>
            </a:lvl2pPr>
            <a:lvl3pPr marL="1012424" indent="0">
              <a:buNone/>
              <a:defRPr sz="2700"/>
            </a:lvl3pPr>
            <a:lvl4pPr marL="1518636" indent="0">
              <a:buNone/>
              <a:defRPr sz="2200"/>
            </a:lvl4pPr>
            <a:lvl5pPr marL="2024847" indent="0">
              <a:buNone/>
              <a:defRPr sz="2200"/>
            </a:lvl5pPr>
            <a:lvl6pPr marL="2531059" indent="0">
              <a:buNone/>
              <a:defRPr sz="2200"/>
            </a:lvl6pPr>
            <a:lvl7pPr marL="3037271" indent="0">
              <a:buNone/>
              <a:defRPr sz="2200"/>
            </a:lvl7pPr>
            <a:lvl8pPr marL="3543483" indent="0">
              <a:buNone/>
              <a:defRPr sz="2200"/>
            </a:lvl8pPr>
            <a:lvl9pPr marL="404969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039" y="5725161"/>
            <a:ext cx="6241733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145" y="292947"/>
            <a:ext cx="9362599" cy="1219200"/>
          </a:xfrm>
          <a:prstGeom prst="rect">
            <a:avLst/>
          </a:prstGeom>
        </p:spPr>
        <p:txBody>
          <a:bodyPr vert="horz" lIns="101242" tIns="50621" rIns="101242" bIns="506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706880"/>
            <a:ext cx="9362599" cy="4827694"/>
          </a:xfrm>
          <a:prstGeom prst="rect">
            <a:avLst/>
          </a:prstGeom>
        </p:spPr>
        <p:txBody>
          <a:bodyPr vert="horz" lIns="101242" tIns="50621" rIns="101242" bIns="506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144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4320" y="6780107"/>
            <a:ext cx="3294248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24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659" indent="-379659" algn="l" defTabSz="10124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4" indent="-316382" algn="l" defTabSz="10124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530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741" indent="-253106" algn="l" defTabSz="10124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953" indent="-253106" algn="l" defTabSz="10124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4165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77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589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2801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/>
          <a:lstStyle/>
          <a:p>
            <a:fld id="{5213D3D2-717D-48E6-80FB-93B43227CC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6763" y="568960"/>
            <a:ext cx="9709362" cy="203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4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763" y="2844800"/>
            <a:ext cx="9709362" cy="39014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just"/>
            <a:r>
              <a:rPr lang="bn-BD" sz="3600">
                <a:solidFill>
                  <a:schemeClr val="tx1"/>
                </a:solidFill>
                <a:latin typeface="NikoshBAN"/>
                <a:cs typeface="NikoshBAN" pitchFamily="2" charset="0"/>
              </a:rPr>
              <a:t>এই </a:t>
            </a:r>
            <a:r>
              <a:rPr lang="bn-BD" sz="360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পাঠটি </a:t>
            </a:r>
            <a:r>
              <a:rPr lang="bn-BD" sz="36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উপস্থাপনের জন্য স্লাইডের </a:t>
            </a:r>
            <a:r>
              <a:rPr lang="bn-BD" sz="36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নিচে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প্রয়োজনীয় </a:t>
            </a:r>
            <a:r>
              <a:rPr lang="bn-BD" sz="36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নির্দেশনা দেয়া আছে</a:t>
            </a:r>
            <a:r>
              <a:rPr lang="bn-BD" sz="36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। নির্দেশনাবলী ভালভাবে দেখে নিবেন</a:t>
            </a:r>
            <a:r>
              <a:rPr lang="bn-BD" sz="36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এবং উপস্থাপনের পূর্বে পাঠটি পাঠ্যবইয়ের সাথে মিলিয়ে নিবেন। এ ক্ষেত্রে </a:t>
            </a:r>
            <a:r>
              <a:rPr lang="bn-BD" sz="36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শিক্ষক নিজস্ব কৌশল প্রয়োগ করতে পারেন।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প্রেজেন্টেশনটি </a:t>
            </a:r>
            <a:r>
              <a:rPr lang="en-AU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A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AU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Key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63999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20044" y="990600"/>
            <a:ext cx="7484392" cy="5613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0" y="58861"/>
            <a:ext cx="10402888" cy="7793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নাযিরা তিলাওয়াত</a:t>
            </a:r>
          </a:p>
        </p:txBody>
      </p:sp>
      <p:sp>
        <p:nvSpPr>
          <p:cNvPr id="4" name="Rectangle 3"/>
          <p:cNvSpPr/>
          <p:nvPr/>
        </p:nvSpPr>
        <p:spPr>
          <a:xfrm>
            <a:off x="231175" y="6603894"/>
            <a:ext cx="9969434" cy="640840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marL="822594" indent="-822594">
              <a:buFont typeface="Wingdings" pitchFamily="2" charset="2"/>
              <a:buChar char="Ø"/>
            </a:pPr>
            <a:r>
              <a:rPr lang="bn-BD" sz="3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 দেখে আল কুরআন পড়াকে নাযিরা তিলাওয়াত বলে।</a:t>
            </a:r>
          </a:p>
        </p:txBody>
      </p:sp>
    </p:spTree>
    <p:extLst>
      <p:ext uri="{BB962C8B-B14F-4D97-AF65-F5344CB8AC3E}">
        <p14:creationId xmlns:p14="http://schemas.microsoft.com/office/powerpoint/2010/main" val="386746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395208" y="13764"/>
            <a:ext cx="3536272" cy="824435"/>
          </a:xfrm>
          <a:prstGeom prst="round2Same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705644" y="2519680"/>
            <a:ext cx="8915401" cy="219456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‘কুরআন </a:t>
            </a:r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তিলাওয়াত’এর </a:t>
            </a:r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 দাও।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2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5" b="12065"/>
          <a:stretch/>
        </p:blipFill>
        <p:spPr>
          <a:xfrm>
            <a:off x="1391444" y="1066800"/>
            <a:ext cx="7848600" cy="5102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6317472"/>
            <a:ext cx="10402888" cy="997728"/>
          </a:xfrm>
          <a:prstGeom prst="snip1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ধর্মগ্রন্থ</a:t>
            </a:r>
            <a:r>
              <a:rPr lang="bn-BD" sz="53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3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58861"/>
            <a:ext cx="10402887" cy="77933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তিলাওয়াতের গুরুত্ব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24600"/>
            <a:ext cx="10402888" cy="997728"/>
          </a:xfrm>
          <a:prstGeom prst="snip1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কল্যাণের দিকনির্দেশক</a:t>
            </a:r>
            <a:r>
              <a:rPr lang="bn-BD" sz="53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3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24600"/>
            <a:ext cx="10402888" cy="997728"/>
          </a:xfrm>
          <a:prstGeom prst="snip1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তায়ালার আদেশ নিষেধ</a:t>
            </a:r>
            <a:r>
              <a:rPr lang="bn-BD" sz="53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3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24600"/>
            <a:ext cx="10402888" cy="997728"/>
          </a:xfrm>
          <a:prstGeom prst="snip1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3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বুঝে শুনে কুরআন তিলাওয়াত করা </a:t>
            </a:r>
            <a:r>
              <a:rPr lang="bn-BD" sz="53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উত্তম</a:t>
            </a:r>
            <a:r>
              <a:rPr lang="bn-BD" sz="53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3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d. Yunus Azad\Desktop\11270430_867894933247993_2396651131626484255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2" r="10108" b="5767"/>
          <a:stretch/>
        </p:blipFill>
        <p:spPr bwMode="auto">
          <a:xfrm>
            <a:off x="1162844" y="961596"/>
            <a:ext cx="7696200" cy="5121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1" y="6104974"/>
            <a:ext cx="10359543" cy="12102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BD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 বিশ্বে আল কুরআনই সবচেয়ে বেশি তিলাওয়াত করা হয়। এজন্যই একে কুরআন বলা হয়।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58861"/>
            <a:ext cx="10402887" cy="77933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তিলাওয়াতের গুরুত্ব</a:t>
            </a:r>
          </a:p>
        </p:txBody>
      </p:sp>
    </p:spTree>
    <p:extLst>
      <p:ext uri="{BB962C8B-B14F-4D97-AF65-F5344CB8AC3E}">
        <p14:creationId xmlns:p14="http://schemas.microsoft.com/office/powerpoint/2010/main" val="304780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d. Yunus Azad\Desktop\fil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151914" y="1044607"/>
            <a:ext cx="8011930" cy="5279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528881"/>
            <a:ext cx="10359543" cy="6562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BD" sz="3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মুসলমানগণ দৈনিক পাঁচবার সালাতে কুরআন তিলাওয়াত করেন।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58861"/>
            <a:ext cx="10402887" cy="77933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তিলাওয়াতের গুরুত্ব</a:t>
            </a:r>
          </a:p>
        </p:txBody>
      </p:sp>
    </p:spTree>
    <p:extLst>
      <p:ext uri="{BB962C8B-B14F-4D97-AF65-F5344CB8AC3E}">
        <p14:creationId xmlns:p14="http://schemas.microsoft.com/office/powerpoint/2010/main" val="277497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519126" y="0"/>
            <a:ext cx="5354746" cy="837381"/>
          </a:xfrm>
          <a:prstGeom prst="round2Same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9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349672" y="2519680"/>
            <a:ext cx="9683465" cy="219456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 তিলাওয়াতের গুরুত্ব দু’জনে মিলে আলোচনা কর।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2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306844" cy="779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তিলাওয়াতের ফজিলত</a:t>
            </a:r>
          </a:p>
        </p:txBody>
      </p:sp>
      <p:pic>
        <p:nvPicPr>
          <p:cNvPr id="1027" name="Picture 3" descr="C:\Users\Md. Yunus Azad\Desktop\تلاوة-القرآ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82" y="1148443"/>
            <a:ext cx="4608962" cy="5023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3382" y="6445016"/>
            <a:ext cx="9981062" cy="717784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marL="822594" indent="-822594">
              <a:buFont typeface="Wingdings" pitchFamily="2" charset="2"/>
              <a:buChar char="Ø"/>
            </a:pPr>
            <a:r>
              <a:rPr lang="bn-BD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তিলাওয়াত করা সর্বোত্তম নফল ইবাদত।</a:t>
            </a:r>
          </a:p>
        </p:txBody>
      </p:sp>
    </p:spTree>
    <p:extLst>
      <p:ext uri="{BB962C8B-B14F-4D97-AF65-F5344CB8AC3E}">
        <p14:creationId xmlns:p14="http://schemas.microsoft.com/office/powerpoint/2010/main" val="120965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45" y="6305773"/>
            <a:ext cx="10381343" cy="93322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101242" tIns="50621" rIns="101242" bIns="50621">
            <a:spAutoFit/>
          </a:bodyPr>
          <a:lstStyle/>
          <a:p>
            <a:pPr marL="822594" indent="-822594">
              <a:buFont typeface="Wingdings" pitchFamily="2" charset="2"/>
              <a:buChar char="Ø"/>
            </a:pPr>
            <a:r>
              <a:rPr lang="bn-BD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তিলাওয়াত করলে আল্লাহ খুশি হন।</a:t>
            </a:r>
          </a:p>
        </p:txBody>
      </p:sp>
      <p:pic>
        <p:nvPicPr>
          <p:cNvPr id="3075" name="Picture 3" descr="C:\Users\Md. Yunus Azad\Desktop\IMG_662345659975747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9"/>
          <a:stretch/>
        </p:blipFill>
        <p:spPr bwMode="auto">
          <a:xfrm>
            <a:off x="1391444" y="990600"/>
            <a:ext cx="7543800" cy="5308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0306844" cy="779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তিলাওয়াতের ফজিলত</a:t>
            </a:r>
          </a:p>
        </p:txBody>
      </p:sp>
    </p:spTree>
    <p:extLst>
      <p:ext uri="{BB962C8B-B14F-4D97-AF65-F5344CB8AC3E}">
        <p14:creationId xmlns:p14="http://schemas.microsoft.com/office/powerpoint/2010/main" val="31060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Yunus Azad\Desktop\Mobile pic\IMG_105627969478213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" t="20659" b="20565"/>
          <a:stretch/>
        </p:blipFill>
        <p:spPr bwMode="auto">
          <a:xfrm>
            <a:off x="1040323" y="990600"/>
            <a:ext cx="8382000" cy="5419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358" y="6582771"/>
            <a:ext cx="10393930" cy="6562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</a:bodyPr>
          <a:lstStyle/>
          <a:p>
            <a:pPr marL="822594" indent="-822594">
              <a:buFont typeface="Wingdings" pitchFamily="2" charset="2"/>
              <a:buChar char="Ø"/>
            </a:pPr>
            <a:r>
              <a:rPr lang="bn-BD" sz="3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 হরফ তিলাওয়াতের বিনিময়ে ১০টি করে নেকি পাওয়া যায়।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306844" cy="779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তিলাওয়াতের ফজিলত</a:t>
            </a:r>
          </a:p>
        </p:txBody>
      </p:sp>
    </p:spTree>
    <p:extLst>
      <p:ext uri="{BB962C8B-B14F-4D97-AF65-F5344CB8AC3E}">
        <p14:creationId xmlns:p14="http://schemas.microsoft.com/office/powerpoint/2010/main" val="123743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d. Yunus Azad\Desktop\Mobile pic\Untitled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" t="9959" r="54604" b="35447"/>
          <a:stretch/>
        </p:blipFill>
        <p:spPr bwMode="auto">
          <a:xfrm>
            <a:off x="1581944" y="995082"/>
            <a:ext cx="7315200" cy="5405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8445" y="6477000"/>
            <a:ext cx="9982199" cy="717784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marL="822594" indent="-822594">
              <a:buFont typeface="Wingdings" pitchFamily="2" charset="2"/>
              <a:buChar char="Ø"/>
            </a:pPr>
            <a:r>
              <a:rPr lang="bn-BD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পাঠ মনে প্রশান্তি আনে, অন্তর-আত্মা পরিশুদ্ধ হয়।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306844" cy="779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তিলাওয়াতের ফজিলত</a:t>
            </a:r>
          </a:p>
        </p:txBody>
      </p:sp>
    </p:spTree>
    <p:extLst>
      <p:ext uri="{BB962C8B-B14F-4D97-AF65-F5344CB8AC3E}">
        <p14:creationId xmlns:p14="http://schemas.microsoft.com/office/powerpoint/2010/main" val="165631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esktop-2\Mobile pic\1\12434-696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" y="-54000"/>
            <a:ext cx="10383044" cy="73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471722"/>
            <a:ext cx="10212728" cy="4995878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1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352409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d. Yunus Azad\Desktop\IMG_4155729234733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" t="3673" r="2396" b="24995"/>
          <a:stretch/>
        </p:blipFill>
        <p:spPr bwMode="auto">
          <a:xfrm>
            <a:off x="898212" y="990600"/>
            <a:ext cx="8605325" cy="5484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2244" y="6475216"/>
            <a:ext cx="10057262" cy="71778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</a:bodyPr>
          <a:lstStyle/>
          <a:p>
            <a:pPr marL="822594" indent="-822594">
              <a:buFont typeface="Wingdings" pitchFamily="2" charset="2"/>
              <a:buChar char="Ø"/>
            </a:pPr>
            <a:r>
              <a:rPr lang="bn-BD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কিয়ামতের দিন কুরআন পাঠকারীর জন্য সুপারিশ করবে।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306844" cy="779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তিলাওয়াতের ফজিলত</a:t>
            </a:r>
          </a:p>
        </p:txBody>
      </p:sp>
    </p:spTree>
    <p:extLst>
      <p:ext uri="{BB962C8B-B14F-4D97-AF65-F5344CB8AC3E}">
        <p14:creationId xmlns:p14="http://schemas.microsoft.com/office/powerpoint/2010/main" val="22584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514030" y="81280"/>
            <a:ext cx="5354746" cy="731520"/>
          </a:xfrm>
          <a:prstGeom prst="round2Same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9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629444" y="2519680"/>
            <a:ext cx="9145504" cy="1976120"/>
          </a:xfrm>
          <a:prstGeom prst="round2Same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কুরআন 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তিলাওয়াত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ত্মিক পরিশুদ্ধতায় গুরুত্বপুর্ণ কেন?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2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220244" y="76200"/>
            <a:ext cx="4038599" cy="762000"/>
          </a:xfrm>
          <a:prstGeom prst="round2Diag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6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835" y="2113281"/>
            <a:ext cx="9102527" cy="3487773"/>
          </a:xfrm>
          <a:prstGeom prst="rect">
            <a:avLst/>
          </a:prstGeom>
          <a:noFill/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তিলাওয়াত শব্দের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 শব্দটির মূল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 তিলাওয়াত করার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২টি গুরুত্ব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বল।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 তিলাওয়াতের ২টি ফজিলত বল।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নাযিরা তিলাওয়াত কাকে বলে?</a:t>
            </a:r>
          </a:p>
        </p:txBody>
      </p:sp>
    </p:spTree>
    <p:extLst>
      <p:ext uri="{BB962C8B-B14F-4D97-AF65-F5344CB8AC3E}">
        <p14:creationId xmlns:p14="http://schemas.microsoft.com/office/powerpoint/2010/main" val="302641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2860794" y="0"/>
            <a:ext cx="4681300" cy="914400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spc="5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378361" y="2194560"/>
            <a:ext cx="9504383" cy="4732114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ইবাদত হিসেবে কুরআন তিলাওয়াত ইহকালীন শান্তি ও পরকালীন মুক্তির ক্ষেত্রে কী ভূমিকা রাখে? পাঠ্যবইয়ের আলোকে বিশ্লেষণ কর।</a:t>
            </a:r>
            <a:endParaRPr lang="en-US" sz="49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3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1"/>
          <a:stretch/>
        </p:blipFill>
        <p:spPr>
          <a:xfrm>
            <a:off x="508396" y="918669"/>
            <a:ext cx="9244312" cy="56820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6118" y="4724400"/>
            <a:ext cx="9446589" cy="2056612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27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</p:spTree>
    <p:extLst>
      <p:ext uri="{BB962C8B-B14F-4D97-AF65-F5344CB8AC3E}">
        <p14:creationId xmlns:p14="http://schemas.microsoft.com/office/powerpoint/2010/main" val="408495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0245" y="304800"/>
            <a:ext cx="3733799" cy="1425702"/>
          </a:xfrm>
          <a:prstGeom prst="rect">
            <a:avLst/>
          </a:prstGeom>
          <a:noFill/>
        </p:spPr>
        <p:txBody>
          <a:bodyPr wrap="none" lIns="101234" tIns="50617" rIns="101234" bIns="50617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400" b="1" spc="55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382" y="3352801"/>
            <a:ext cx="9969434" cy="1179449"/>
          </a:xfrm>
          <a:prstGeom prst="rect">
            <a:avLst/>
          </a:prstGeom>
          <a:solidFill>
            <a:srgbClr val="FFFF66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3500" dirty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5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296" y="4695888"/>
            <a:ext cx="9969434" cy="2410555"/>
          </a:xfrm>
          <a:prstGeom prst="rect">
            <a:avLst/>
          </a:prstGeom>
          <a:solidFill>
            <a:srgbClr val="66CCFF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জনাব মোঃ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গোলাম জাওহার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সহকারী অধ্যাপক, ইসলামি আদর্শ,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টিটি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ফরিদপুর।</a:t>
            </a:r>
            <a:endParaRPr lang="bn-IN" sz="35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জনাব মোঃ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সাখাওয়াৎ হোসেন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500" dirty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 অধ্যাপক,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ইসলামি আদর্শ,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টিটি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সিলেট।</a:t>
            </a:r>
            <a:endParaRPr lang="bn-IN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383" y="1905001"/>
            <a:ext cx="10057262" cy="1333329"/>
          </a:xfrm>
          <a:prstGeom prst="rect">
            <a:avLst/>
          </a:prstGeom>
          <a:solidFill>
            <a:srgbClr val="CCFF99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4000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40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3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35" y="894080"/>
            <a:ext cx="4573664" cy="555169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520145" y="894081"/>
            <a:ext cx="4768376" cy="561384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ইউনুছ আজাদ</a:t>
            </a:r>
            <a:endParaRPr lang="bn-BD" sz="31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7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7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শিক্ষক,</a:t>
            </a:r>
          </a:p>
          <a:p>
            <a:pPr algn="ctr"/>
            <a:r>
              <a:rPr lang="bn-BD" sz="31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নোয়াপাড়া মুসলিম উচ্চ বিদ্যালয়,</a:t>
            </a:r>
          </a:p>
          <a:p>
            <a:pPr algn="ctr"/>
            <a:r>
              <a:rPr lang="bn-BD" sz="31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রাউজান, চট্টগ্রাম।</a:t>
            </a:r>
          </a:p>
          <a:p>
            <a:pPr algn="ctr"/>
            <a:r>
              <a:rPr lang="bn-BD" sz="31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নম্বর – ০১৮১৬-৮৭০৬৬৬</a:t>
            </a:r>
          </a:p>
          <a:p>
            <a:pPr algn="ctr"/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E-mail: yunusazad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86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bn-BD" sz="22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2" name="Picture 11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3" name="Picture 12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25" y="1645920"/>
            <a:ext cx="2168040" cy="2255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880412" y="2357819"/>
            <a:ext cx="5201444" cy="1164060"/>
          </a:xfrm>
          <a:prstGeom prst="rect">
            <a:avLst/>
          </a:prstGeom>
          <a:noFill/>
        </p:spPr>
        <p:txBody>
          <a:bodyPr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7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</a:t>
            </a:r>
            <a:r>
              <a:rPr lang="en-US" sz="27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7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bn-BD" sz="2700" b="1" spc="5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200" b="1" spc="55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</a:t>
            </a:r>
            <a:r>
              <a:rPr lang="bn-BD" sz="22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(কুরআন ও হাদিস শিক্ষা)</a:t>
            </a:r>
          </a:p>
          <a:p>
            <a:pPr algn="ctr"/>
            <a:endParaRPr lang="en-US" b="1" spc="5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44" y="1455174"/>
            <a:ext cx="8100726" cy="4495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0"/>
            <a:ext cx="10402887" cy="93322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ভালোভাবে দেখ</a:t>
            </a:r>
            <a:endParaRPr lang="bn-BD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1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. Yunus Azad\Desktop\Mobile pic\Qari-Ahmed-Hashm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0"/>
          <a:stretch/>
        </p:blipFill>
        <p:spPr bwMode="auto">
          <a:xfrm>
            <a:off x="399308" y="211394"/>
            <a:ext cx="9729788" cy="4484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73382" y="3169920"/>
            <a:ext cx="10205863" cy="4155068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lIns="101242" tIns="50621" rIns="101242" bIns="50621" numCol="1">
            <a:prstTxWarp prst="textTriangle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53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‘কুরআন তিলাওয়াত’</a:t>
            </a:r>
            <a:endParaRPr lang="en-US" sz="5300" b="1" dirty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479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2895" y="1788160"/>
            <a:ext cx="9437468" cy="3441606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9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12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তিলাওয়াত শব্দের অর্থ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তিলাওয়াত কাকে বলে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 কুরআন তিলাওয়াতের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 কুরআন তিলাওয়াতের ফজিলত বিশ্লেষণ করতে পারবে।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7736" y="33461"/>
            <a:ext cx="3901083" cy="93322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12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3"/>
          <a:stretch/>
        </p:blipFill>
        <p:spPr>
          <a:xfrm>
            <a:off x="1841074" y="1066800"/>
            <a:ext cx="6858000" cy="4468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" y="5482961"/>
            <a:ext cx="4439444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BD" sz="5300" b="1" spc="55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তিলাওয়াত অর্থ-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8045" y="6115576"/>
            <a:ext cx="2895600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59318" indent="-759318">
              <a:buFont typeface="Wingdings" pitchFamily="2" charset="2"/>
              <a:buChar char="Ø"/>
            </a:pPr>
            <a:r>
              <a:rPr lang="bn-BD" sz="53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করা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55346" y="6168761"/>
            <a:ext cx="2135417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59318" indent="-759318">
              <a:buFont typeface="Wingdings" pitchFamily="2" charset="2"/>
              <a:buChar char="Ø"/>
            </a:pPr>
            <a:r>
              <a:rPr lang="bn-BD" sz="53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39644" y="6168760"/>
            <a:ext cx="3772429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59318" indent="-759318">
              <a:buFont typeface="Wingdings" pitchFamily="2" charset="2"/>
              <a:buChar char="Ø"/>
            </a:pPr>
            <a:r>
              <a:rPr lang="bn-BD" sz="53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 করা।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0402887" cy="93322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</a:t>
            </a:r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তিলাওয়াত</a:t>
            </a:r>
            <a:endParaRPr lang="bn-BD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2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Md. Yunus Azad\Desktop\stock-photo-koran-holy-book-of-muslims-with-lantern-and-compass-the-old-map-2099429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7"/>
          <a:stretch/>
        </p:blipFill>
        <p:spPr bwMode="auto">
          <a:xfrm>
            <a:off x="1386048" y="985167"/>
            <a:ext cx="7625396" cy="5032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324600"/>
            <a:ext cx="10402888" cy="9178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en-US" sz="53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53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53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53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3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শব্দটির মূল অর্থ- </a:t>
            </a:r>
            <a:r>
              <a:rPr lang="bn-BD" sz="53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bn-BD" sz="53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10402887" cy="93322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</a:t>
            </a:r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তিলাওয়াত</a:t>
            </a:r>
            <a:endParaRPr lang="bn-BD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244" y="5706352"/>
            <a:ext cx="10058401" cy="14564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আরবিতে সুন্দর করে স্পষ্ট উচ্চারণে আল কুরআন পাঠ করাকে কুরআন তিলাওয়াত বলে।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44" y="985837"/>
            <a:ext cx="6858000" cy="4729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" y="0"/>
            <a:ext cx="10402887" cy="93322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</a:t>
            </a:r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তিলাওয়াত</a:t>
            </a:r>
            <a:endParaRPr lang="bn-BD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6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785</Words>
  <Application>Microsoft Office PowerPoint</Application>
  <PresentationFormat>Custom</PresentationFormat>
  <Paragraphs>126</Paragraphs>
  <Slides>25</Slides>
  <Notes>24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Yunus</cp:lastModifiedBy>
  <cp:revision>298</cp:revision>
  <dcterms:created xsi:type="dcterms:W3CDTF">2006-08-16T00:00:00Z</dcterms:created>
  <dcterms:modified xsi:type="dcterms:W3CDTF">2016-08-07T11:17:53Z</dcterms:modified>
</cp:coreProperties>
</file>